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compatMode="1" saveSubsetFonts="1">
  <p:sldMasterIdLst>
    <p:sldMasterId id="214748367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7" r:id="rId3"/>
    <p:sldId id="276" r:id="rId4"/>
    <p:sldId id="283" r:id="rId5"/>
    <p:sldId id="284" r:id="rId6"/>
    <p:sldId id="274" r:id="rId7"/>
    <p:sldId id="280" r:id="rId8"/>
    <p:sldId id="286" r:id="rId9"/>
    <p:sldId id="287" r:id="rId10"/>
    <p:sldId id="285" r:id="rId11"/>
    <p:sldId id="265" r:id="rId12"/>
  </p:sldIdLst>
  <p:sldSz cx="9144000" cy="6858000" type="screen4x3"/>
  <p:notesSz cx="6669088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562">
          <p15:clr>
            <a:srgbClr val="A4A3A4"/>
          </p15:clr>
        </p15:guide>
        <p15:guide id="2" orient="horz" pos="4021">
          <p15:clr>
            <a:srgbClr val="A4A3A4"/>
          </p15:clr>
        </p15:guide>
        <p15:guide id="3" orient="horz" pos="1122">
          <p15:clr>
            <a:srgbClr val="A4A3A4"/>
          </p15:clr>
        </p15:guide>
        <p15:guide id="4" orient="horz" pos="2426">
          <p15:clr>
            <a:srgbClr val="A4A3A4"/>
          </p15:clr>
        </p15:guide>
        <p15:guide id="5" orient="horz" pos="2538">
          <p15:clr>
            <a:srgbClr val="A4A3A4"/>
          </p15:clr>
        </p15:guide>
        <p15:guide id="6" orient="horz" pos="3194">
          <p15:clr>
            <a:srgbClr val="A4A3A4"/>
          </p15:clr>
        </p15:guide>
        <p15:guide id="7" pos="2848">
          <p15:clr>
            <a:srgbClr val="A4A3A4"/>
          </p15:clr>
        </p15:guide>
        <p15:guide id="8" pos="1735">
          <p15:clr>
            <a:srgbClr val="A4A3A4"/>
          </p15:clr>
        </p15:guide>
        <p15:guide id="9" pos="1980">
          <p15:clr>
            <a:srgbClr val="A4A3A4"/>
          </p15:clr>
        </p15:guide>
        <p15:guide id="10" pos="5216">
          <p15:clr>
            <a:srgbClr val="A4A3A4"/>
          </p15:clr>
        </p15:guide>
        <p15:guide id="11" pos="1556">
          <p15:clr>
            <a:srgbClr val="A4A3A4"/>
          </p15:clr>
        </p15:guide>
        <p15:guide id="12" pos="2992">
          <p15:clr>
            <a:srgbClr val="A4A3A4"/>
          </p15:clr>
        </p15:guide>
        <p15:guide id="13" pos="3872">
          <p15:clr>
            <a:srgbClr val="A4A3A4"/>
          </p15:clr>
        </p15:guide>
        <p15:guide id="14" pos="40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CCD6E0"/>
    <a:srgbClr val="FFCC00"/>
    <a:srgbClr val="8C0000"/>
    <a:srgbClr val="626000"/>
    <a:srgbClr val="FF9933"/>
    <a:srgbClr val="80808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18" autoAdjust="0"/>
    <p:restoredTop sz="94674" autoAdjust="0"/>
  </p:normalViewPr>
  <p:slideViewPr>
    <p:cSldViewPr snapToGrid="0">
      <p:cViewPr varScale="1">
        <p:scale>
          <a:sx n="124" d="100"/>
          <a:sy n="124" d="100"/>
        </p:scale>
        <p:origin x="2200" y="168"/>
      </p:cViewPr>
      <p:guideLst>
        <p:guide orient="horz" pos="1562"/>
        <p:guide orient="horz" pos="4021"/>
        <p:guide orient="horz" pos="1122"/>
        <p:guide orient="horz" pos="2426"/>
        <p:guide orient="horz" pos="2538"/>
        <p:guide orient="horz" pos="3194"/>
        <p:guide pos="2848"/>
        <p:guide pos="1735"/>
        <p:guide pos="1980"/>
        <p:guide pos="5216"/>
        <p:guide pos="1556"/>
        <p:guide pos="2992"/>
        <p:guide pos="3872"/>
        <p:guide pos="40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31" tIns="45715" rIns="91431" bIns="45715" numCol="1" anchor="t" anchorCtr="0" compatLnSpc="1">
            <a:prstTxWarp prst="textNoShape">
              <a:avLst/>
            </a:prstTxWarp>
          </a:bodyPr>
          <a:lstStyle>
            <a:lvl1pPr defTabSz="914472" eaLnBrk="1" hangingPunct="1">
              <a:defRPr sz="1200">
                <a:solidFill>
                  <a:srgbClr val="00245B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 defTabSz="914472" eaLnBrk="1" hangingPunct="1">
              <a:defRPr sz="1200">
                <a:solidFill>
                  <a:srgbClr val="00245B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31" tIns="45715" rIns="91431" bIns="45715" numCol="1" anchor="b" anchorCtr="0" compatLnSpc="1">
            <a:prstTxWarp prst="textNoShape">
              <a:avLst/>
            </a:prstTxWarp>
          </a:bodyPr>
          <a:lstStyle>
            <a:lvl1pPr defTabSz="914472" eaLnBrk="1" hangingPunct="1">
              <a:defRPr sz="1200">
                <a:solidFill>
                  <a:srgbClr val="00245B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0245B"/>
                </a:solidFill>
                <a:latin typeface="Verdana" panose="020B060403050404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7F5B6C1-FE54-B540-B6AB-79BB08236022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11996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defTabSz="914472" eaLnBrk="1" hangingPunct="1">
              <a:defRPr sz="1200"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 defTabSz="914472" eaLnBrk="1" hangingPunct="1">
              <a:defRPr sz="1200"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defTabSz="914472" eaLnBrk="1" hangingPunct="1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525F0BE-D8AC-7340-AB65-903667558628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23186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 altLang="de-DE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186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 altLang="de-DE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539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 altLang="de-DE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75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 altLang="de-DE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05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 altLang="de-DE">
              <a:latin typeface="Verdana" charset="0"/>
            </a:endParaRPr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Verdana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Verdana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Verdana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Verdana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Verdana" charset="0"/>
              </a:defRPr>
            </a:lvl9pPr>
          </a:lstStyle>
          <a:p>
            <a:pPr>
              <a:spcBef>
                <a:spcPct val="0"/>
              </a:spcBef>
            </a:pPr>
            <a:fld id="{5312B044-557E-324C-9B60-342857EE9174}" type="slidenum">
              <a:rPr kumimoji="0" lang="de-DE" altLang="de-DE">
                <a:latin typeface="Times New Roman" charset="0"/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7</a:t>
            </a:fld>
            <a:endParaRPr kumimoji="0" lang="de-DE" altLang="de-DE">
              <a:latin typeface="Times New Roman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455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 altLang="de-DE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175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60350" y="295275"/>
            <a:ext cx="43211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de-DE" sz="1000" b="1" smtClean="0">
                <a:solidFill>
                  <a:srgbClr val="5F5F5F"/>
                </a:solidFill>
                <a:ea typeface="+mn-ea"/>
              </a:rPr>
              <a:t>Karoline v. Köckritz</a:t>
            </a:r>
          </a:p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de-DE" sz="1000" b="1" smtClean="0">
                <a:solidFill>
                  <a:srgbClr val="5F5F5F"/>
                </a:solidFill>
                <a:ea typeface="+mn-ea"/>
              </a:rPr>
              <a:t>Center für Digitale Systeme (CeDiS), Freie Universität Berlin</a:t>
            </a:r>
          </a:p>
        </p:txBody>
      </p:sp>
      <p:pic>
        <p:nvPicPr>
          <p:cNvPr id="5" name="Picture 24" descr="Logo_RGB_300d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938" y="144463"/>
            <a:ext cx="2138362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409825" y="4616450"/>
            <a:ext cx="6467475" cy="1057275"/>
          </a:xfrm>
        </p:spPr>
        <p:txBody>
          <a:bodyPr lIns="360000"/>
          <a:lstStyle>
            <a:lvl1pPr>
              <a:defRPr sz="2000" b="1" smtClean="0">
                <a:solidFill>
                  <a:srgbClr val="0066CC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</a:p>
        </p:txBody>
      </p:sp>
      <p:sp>
        <p:nvSpPr>
          <p:cNvPr id="4506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409825" y="2579688"/>
            <a:ext cx="6477000" cy="1470025"/>
          </a:xfrm>
        </p:spPr>
        <p:txBody>
          <a:bodyPr lIns="360000" anchor="t"/>
          <a:lstStyle>
            <a:lvl1pPr>
              <a:lnSpc>
                <a:spcPct val="100000"/>
              </a:lnSpc>
              <a:defRPr sz="3600" smtClean="0"/>
            </a:lvl1pPr>
          </a:lstStyle>
          <a:p>
            <a:r>
              <a:rPr lang="de-DE" smtClean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07872255"/>
      </p:ext>
    </p:extLst>
  </p:cSld>
  <p:clrMapOvr>
    <a:masterClrMapping/>
  </p:clrMapOvr>
  <p:transition spd="slow"/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5922453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838200"/>
            <a:ext cx="2160587" cy="54784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838200"/>
            <a:ext cx="6329363" cy="547846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566143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766030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91964551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808163"/>
            <a:ext cx="424497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08163"/>
            <a:ext cx="424497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961395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028352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44000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8606363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4349191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5859402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ChangeArrowheads="1"/>
          </p:cNvSpPr>
          <p:nvPr/>
        </p:nvSpPr>
        <p:spPr bwMode="auto">
          <a:xfrm>
            <a:off x="260350" y="6572250"/>
            <a:ext cx="88836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de-DE" altLang="de-DE" sz="1000" smtClean="0">
                <a:solidFill>
                  <a:srgbClr val="5F5F5F"/>
                </a:solidFill>
                <a:ea typeface="+mn-ea"/>
              </a:rPr>
              <a:t>Karoline v. Köckritz, Center für Digitale Systeme (CeDiS), Freie Universität Berlin					 </a:t>
            </a:r>
            <a:fld id="{E7F57E73-7D5A-BB4E-81C5-1C12081AFD13}" type="slidenum">
              <a:rPr lang="de-DE" altLang="de-DE" sz="1000" smtClean="0">
                <a:solidFill>
                  <a:srgbClr val="5F5F5F"/>
                </a:solidFill>
                <a:ea typeface="+mn-ea"/>
              </a:rPr>
              <a:pPr>
                <a:lnSpc>
                  <a:spcPct val="65000"/>
                </a:lnSpc>
                <a:spcBef>
                  <a:spcPct val="50000"/>
                </a:spcBef>
                <a:defRPr/>
              </a:pPr>
              <a:t>‹#›</a:t>
            </a:fld>
            <a:endParaRPr lang="de-DE" altLang="de-DE" sz="1000" smtClean="0">
              <a:solidFill>
                <a:srgbClr val="5F5F5F"/>
              </a:solidFill>
              <a:ea typeface="+mn-ea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619250"/>
            <a:ext cx="8642350" cy="486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946150"/>
            <a:ext cx="86423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Mastertitelformat bearbeiten</a:t>
            </a:r>
          </a:p>
        </p:txBody>
      </p:sp>
      <p:pic>
        <p:nvPicPr>
          <p:cNvPr id="1029" name="Picture 24" descr="Logo_RGB_300dp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938" y="144463"/>
            <a:ext cx="2138362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45" descr="open_dc_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200" y="6440488"/>
            <a:ext cx="820738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ransition spd="slow"/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0033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3556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2pPr>
      <a:lvl3pPr marL="723900" indent="-1889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3pPr>
      <a:lvl4pPr marL="10795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4pPr>
      <a:lvl5pPr marL="14351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000000"/>
        </a:buClr>
        <a:buChar char="-"/>
        <a:defRPr>
          <a:solidFill>
            <a:srgbClr val="000000"/>
          </a:solidFill>
          <a:latin typeface="+mn-lt"/>
        </a:defRPr>
      </a:lvl5pPr>
      <a:lvl6pPr marL="18923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6pPr>
      <a:lvl7pPr marL="23495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7pPr>
      <a:lvl8pPr marL="28067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8pPr>
      <a:lvl9pPr marL="3263900" indent="-176213" algn="l" rtl="0" eaLnBrk="1" fontAlgn="base" hangingPunct="1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mqt.org/images/stories/Good_Practices_extracted_from_the_EMQT_Tools_Box.pdf" TargetMode="External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pendc.distributed-campus.org/" TargetMode="External"/><Relationship Id="rId4" Type="http://schemas.openxmlformats.org/officeDocument/2006/relationships/hyperlink" Target="mailto:Karoline.vonkoeckritz@fu-berlin.de" TargetMode="External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pendc.distributed-campus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09825" y="2417763"/>
            <a:ext cx="6513513" cy="1470025"/>
          </a:xfrm>
        </p:spPr>
        <p:txBody>
          <a:bodyPr/>
          <a:lstStyle/>
          <a:p>
            <a:pPr eaLnBrk="1" hangingPunct="1">
              <a:defRPr/>
            </a:pPr>
            <a:r>
              <a:rPr lang="de-DE" sz="2000" dirty="0">
                <a:solidFill>
                  <a:srgbClr val="0066CC"/>
                </a:solidFill>
                <a:latin typeface="+mn-lt"/>
                <a:ea typeface="+mn-ea"/>
                <a:cs typeface="+mn-cs"/>
              </a:rPr>
              <a:t>Workshop-Reihe „</a:t>
            </a:r>
            <a:r>
              <a:rPr lang="de-DE" sz="2000" dirty="0" err="1">
                <a:solidFill>
                  <a:srgbClr val="0066CC"/>
                </a:solidFill>
                <a:latin typeface="+mn-lt"/>
                <a:ea typeface="+mn-ea"/>
                <a:cs typeface="+mn-cs"/>
              </a:rPr>
              <a:t>Blended</a:t>
            </a:r>
            <a:r>
              <a:rPr lang="de-DE" sz="2000" dirty="0">
                <a:solidFill>
                  <a:srgbClr val="0066CC"/>
                </a:solidFill>
                <a:latin typeface="+mn-lt"/>
                <a:ea typeface="+mn-ea"/>
                <a:cs typeface="+mn-cs"/>
              </a:rPr>
              <a:t> Learning in </a:t>
            </a:r>
            <a:r>
              <a:rPr lang="de-DE" sz="2000">
                <a:solidFill>
                  <a:srgbClr val="0066CC"/>
                </a:solidFill>
                <a:latin typeface="+mn-lt"/>
                <a:ea typeface="+mn-ea"/>
                <a:cs typeface="+mn-cs"/>
              </a:rPr>
              <a:t>Masterstudiengängen</a:t>
            </a:r>
            <a:r>
              <a:rPr lang="de-DE" sz="2000">
                <a:solidFill>
                  <a:srgbClr val="0066CC"/>
                </a:solidFill>
                <a:latin typeface="+mn-lt"/>
                <a:ea typeface="+mn-ea"/>
                <a:cs typeface="+mn-cs"/>
              </a:rPr>
              <a:t>“ (Mai 2015)</a:t>
            </a:r>
            <a:r>
              <a:rPr lang="de-DE" sz="2000" dirty="0">
                <a:solidFill>
                  <a:srgbClr val="0066CC"/>
                </a:solidFill>
                <a:latin typeface="+mn-lt"/>
                <a:ea typeface="+mn-ea"/>
                <a:cs typeface="+mn-cs"/>
              </a:rPr>
              <a:t/>
            </a:r>
            <a:br>
              <a:rPr lang="de-DE" sz="2000" dirty="0">
                <a:solidFill>
                  <a:srgbClr val="0066CC"/>
                </a:solidFill>
                <a:latin typeface="+mn-lt"/>
                <a:ea typeface="+mn-ea"/>
                <a:cs typeface="+mn-cs"/>
              </a:rPr>
            </a:br>
            <a:r>
              <a:rPr lang="de-DE" sz="2000" dirty="0">
                <a:solidFill>
                  <a:srgbClr val="0066CC"/>
                </a:solidFill>
                <a:latin typeface="+mn-lt"/>
                <a:ea typeface="+mn-ea"/>
                <a:cs typeface="+mn-cs"/>
              </a:rPr>
              <a:t/>
            </a:r>
            <a:br>
              <a:rPr lang="de-DE" sz="2000" dirty="0">
                <a:solidFill>
                  <a:srgbClr val="0066CC"/>
                </a:solidFill>
                <a:latin typeface="+mn-lt"/>
                <a:ea typeface="+mn-ea"/>
                <a:cs typeface="+mn-cs"/>
              </a:rPr>
            </a:br>
            <a:r>
              <a:rPr lang="de-DE" sz="2000" dirty="0">
                <a:latin typeface="+mn-lt"/>
                <a:ea typeface="+mn-ea"/>
                <a:cs typeface="+mn-cs"/>
              </a:rPr>
              <a:t>Online Vorbereitung und Betreuung internationaler Studierender mit „Distributed Campus“ - Praxisbeispiele aus dem Umgang mit nationaler bzw. „Herkunfts-“Heterogenität</a:t>
            </a:r>
            <a:endParaRPr lang="de-DE" altLang="de-DE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09825" y="5054600"/>
            <a:ext cx="6467475" cy="1057275"/>
          </a:xfrm>
        </p:spPr>
        <p:txBody>
          <a:bodyPr/>
          <a:lstStyle/>
          <a:p>
            <a:pPr marL="0" indent="0" eaLnBrk="1" hangingPunct="1"/>
            <a:r>
              <a:rPr lang="de-DE" altLang="de-DE"/>
              <a:t>K. v. Köckritz, CeDiS, </a:t>
            </a:r>
          </a:p>
          <a:p>
            <a:pPr marL="0" indent="0" eaLnBrk="1" hangingPunct="1"/>
            <a:r>
              <a:rPr lang="de-DE" altLang="de-DE"/>
              <a:t>Freie Universität Berlin</a:t>
            </a:r>
          </a:p>
        </p:txBody>
      </p:sp>
      <p:pic>
        <p:nvPicPr>
          <p:cNvPr id="5124" name="Picture 45" descr="open_dc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2471738"/>
            <a:ext cx="2339975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Auszeichnungen</a:t>
            </a:r>
          </a:p>
        </p:txBody>
      </p:sp>
      <p:sp>
        <p:nvSpPr>
          <p:cNvPr id="1945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/>
              <a:t>GATE-Projektstudie „</a:t>
            </a:r>
            <a:r>
              <a:rPr lang="de-DE" altLang="de-DE" b="1"/>
              <a:t>Webseitenmarketing deutscher Hochschulen zur Anwerbung internationaler Studierender </a:t>
            </a:r>
            <a:r>
              <a:rPr lang="de-DE" altLang="de-DE"/>
              <a:t>(WHAIS)“ :</a:t>
            </a:r>
          </a:p>
          <a:p>
            <a:pPr lvl="1"/>
            <a:r>
              <a:rPr lang="de-DE" altLang="de-DE"/>
              <a:t>„Einen eindeutigen Pluspunkt verdient sich die Hochschule mit ihrem multimedialen Online-Portal Distributed Campus für internationale Studenten.“</a:t>
            </a:r>
          </a:p>
          <a:p>
            <a:pPr lvl="1"/>
            <a:r>
              <a:rPr lang="de-DE" altLang="de-DE"/>
              <a:t>„... Herausragendes Webseiten-Element Distributed Campus...“</a:t>
            </a:r>
          </a:p>
          <a:p>
            <a:r>
              <a:rPr lang="de-DE" altLang="de-DE" sz="1400"/>
              <a:t>Quelle: Schreiben der HRK an das Präsidium der Freien Universität Berlin vom 31.07.2009</a:t>
            </a:r>
          </a:p>
          <a:p>
            <a:endParaRPr lang="de-DE" altLang="de-DE"/>
          </a:p>
          <a:p>
            <a:r>
              <a:rPr lang="de-DE" altLang="de-DE" b="1"/>
              <a:t>ERASMUS Mobility Quality Tools </a:t>
            </a:r>
            <a:r>
              <a:rPr lang="de-DE" altLang="de-DE"/>
              <a:t>(EMQT): Suggestions for Good Practices in ERASMUS Mobility:</a:t>
            </a:r>
          </a:p>
          <a:p>
            <a:r>
              <a:rPr lang="en-US" altLang="de-DE"/>
              <a:t>Good Practice Recommendation on “Virtual support: </a:t>
            </a:r>
            <a:br>
              <a:rPr lang="en-US" altLang="de-DE"/>
            </a:br>
            <a:r>
              <a:rPr lang="en-US" altLang="de-DE"/>
              <a:t>e-Coaching or ICT mobility tools” for Open DC</a:t>
            </a:r>
          </a:p>
          <a:p>
            <a:r>
              <a:rPr lang="en-US" altLang="de-DE"/>
              <a:t>“While certainly not all German universities are using this system</a:t>
            </a:r>
            <a:br>
              <a:rPr lang="en-US" altLang="de-DE"/>
            </a:br>
            <a:r>
              <a:rPr lang="en-US" altLang="de-DE"/>
              <a:t>it might have raised awareness among institutions of the </a:t>
            </a:r>
            <a:br>
              <a:rPr lang="en-US" altLang="de-DE"/>
            </a:br>
            <a:r>
              <a:rPr lang="en-US" altLang="de-DE"/>
              <a:t>importance of online support, possibly explaining the high </a:t>
            </a:r>
            <a:br>
              <a:rPr lang="en-US" altLang="de-DE"/>
            </a:br>
            <a:r>
              <a:rPr lang="en-US" altLang="de-DE"/>
              <a:t>performance of the German universities in this respect.”</a:t>
            </a:r>
          </a:p>
          <a:p>
            <a:r>
              <a:rPr lang="de-DE" altLang="de-DE" sz="1400"/>
              <a:t>Quelle: </a:t>
            </a:r>
            <a:r>
              <a:rPr lang="de-DE" altLang="de-DE" sz="1400">
                <a:hlinkClick r:id="rId2"/>
              </a:rPr>
              <a:t>http://www.emqt.org/images/stories/Good_Practices_extracted_from_the_EMQT_Tools_Box.pdf</a:t>
            </a:r>
            <a:r>
              <a:rPr lang="de-DE" altLang="de-DE" sz="1400"/>
              <a:t> </a:t>
            </a:r>
          </a:p>
          <a:p>
            <a:endParaRPr lang="de-DE" altLang="de-DE"/>
          </a:p>
        </p:txBody>
      </p:sp>
      <p:pic>
        <p:nvPicPr>
          <p:cNvPr id="4" name="Picture 2" descr="emqt logo_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313" y="4087813"/>
            <a:ext cx="225742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Vielen Dank!</a:t>
            </a:r>
          </a:p>
        </p:txBody>
      </p:sp>
      <p:sp>
        <p:nvSpPr>
          <p:cNvPr id="2048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endParaRPr lang="de-DE" altLang="de-DE">
              <a:hlinkClick r:id="rId3"/>
            </a:endParaRPr>
          </a:p>
          <a:p>
            <a:pPr marL="0" indent="0" eaLnBrk="1" hangingPunct="1"/>
            <a:endParaRPr lang="de-DE" altLang="de-DE">
              <a:hlinkClick r:id="rId3"/>
            </a:endParaRPr>
          </a:p>
          <a:p>
            <a:pPr marL="0" indent="0" eaLnBrk="1" hangingPunct="1"/>
            <a:endParaRPr lang="de-DE" altLang="de-DE">
              <a:hlinkClick r:id="rId3"/>
            </a:endParaRPr>
          </a:p>
          <a:p>
            <a:pPr marL="0" indent="0" eaLnBrk="1" hangingPunct="1"/>
            <a:endParaRPr lang="de-DE" altLang="de-DE">
              <a:hlinkClick r:id="rId3"/>
            </a:endParaRPr>
          </a:p>
          <a:p>
            <a:pPr marL="0" indent="0" eaLnBrk="1" hangingPunct="1"/>
            <a:endParaRPr lang="de-DE" altLang="de-DE">
              <a:hlinkClick r:id="rId3"/>
            </a:endParaRPr>
          </a:p>
          <a:p>
            <a:pPr marL="0" indent="0" eaLnBrk="1" hangingPunct="1"/>
            <a:endParaRPr lang="de-DE" altLang="de-DE"/>
          </a:p>
          <a:p>
            <a:pPr marL="0" indent="0" eaLnBrk="1" hangingPunct="1"/>
            <a:endParaRPr lang="de-DE" altLang="de-DE"/>
          </a:p>
          <a:p>
            <a:pPr marL="0" indent="0" eaLnBrk="1" hangingPunct="1"/>
            <a:endParaRPr lang="de-DE" altLang="de-DE"/>
          </a:p>
          <a:p>
            <a:pPr marL="0" indent="0" eaLnBrk="1" hangingPunct="1"/>
            <a:endParaRPr lang="de-DE" altLang="de-DE"/>
          </a:p>
          <a:p>
            <a:pPr marL="0" indent="0" eaLnBrk="1" hangingPunct="1"/>
            <a:r>
              <a:rPr lang="de-DE" altLang="de-DE"/>
              <a:t>Web:</a:t>
            </a:r>
            <a:endParaRPr lang="de-DE" altLang="de-DE">
              <a:hlinkClick r:id="rId3"/>
            </a:endParaRPr>
          </a:p>
          <a:p>
            <a:pPr marL="0" indent="0" eaLnBrk="1" hangingPunct="1"/>
            <a:r>
              <a:rPr lang="de-DE" altLang="de-DE">
                <a:hlinkClick r:id="rId3"/>
              </a:rPr>
              <a:t>http://opendc.distributed-campus.org</a:t>
            </a:r>
            <a:r>
              <a:rPr lang="de-DE" altLang="de-DE"/>
              <a:t> </a:t>
            </a:r>
          </a:p>
          <a:p>
            <a:pPr marL="0" indent="0" eaLnBrk="1" hangingPunct="1"/>
            <a:r>
              <a:rPr lang="de-DE" altLang="de-DE"/>
              <a:t>Kontakt:</a:t>
            </a:r>
          </a:p>
          <a:p>
            <a:pPr marL="0" indent="0" eaLnBrk="1" hangingPunct="1"/>
            <a:r>
              <a:rPr lang="de-DE" altLang="de-DE"/>
              <a:t>Karoline v. Köckritz</a:t>
            </a:r>
          </a:p>
          <a:p>
            <a:pPr marL="0" indent="0" eaLnBrk="1" hangingPunct="1"/>
            <a:r>
              <a:rPr lang="de-DE" altLang="de-DE">
                <a:hlinkClick r:id="rId4"/>
              </a:rPr>
              <a:t>karoline.vonkoeckritz@fu-berlin.de</a:t>
            </a:r>
            <a:r>
              <a:rPr lang="de-DE" altLang="de-DE"/>
              <a:t> </a:t>
            </a:r>
          </a:p>
        </p:txBody>
      </p:sp>
      <p:pic>
        <p:nvPicPr>
          <p:cNvPr id="20484" name="Picture 45" descr="open_dc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1870075"/>
            <a:ext cx="2339975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Oval 69"/>
          <p:cNvSpPr>
            <a:spLocks noChangeArrowheads="1"/>
          </p:cNvSpPr>
          <p:nvPr/>
        </p:nvSpPr>
        <p:spPr bwMode="auto">
          <a:xfrm flipH="1">
            <a:off x="849313" y="2162175"/>
            <a:ext cx="630237" cy="612775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chemeClr val="tx1"/>
              </a:solidFill>
            </a:endParaRPr>
          </a:p>
        </p:txBody>
      </p:sp>
      <p:sp>
        <p:nvSpPr>
          <p:cNvPr id="20486" name="Oval 71"/>
          <p:cNvSpPr>
            <a:spLocks noChangeArrowheads="1"/>
          </p:cNvSpPr>
          <p:nvPr/>
        </p:nvSpPr>
        <p:spPr bwMode="auto">
          <a:xfrm flipH="1">
            <a:off x="246063" y="1870075"/>
            <a:ext cx="630237" cy="612775"/>
          </a:xfrm>
          <a:prstGeom prst="ellipse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chemeClr val="tx1"/>
              </a:solidFill>
            </a:endParaRPr>
          </a:p>
        </p:txBody>
      </p:sp>
      <p:sp>
        <p:nvSpPr>
          <p:cNvPr id="20487" name="Oval 73"/>
          <p:cNvSpPr>
            <a:spLocks noChangeArrowheads="1"/>
          </p:cNvSpPr>
          <p:nvPr/>
        </p:nvSpPr>
        <p:spPr bwMode="auto">
          <a:xfrm flipH="1">
            <a:off x="2393950" y="1622425"/>
            <a:ext cx="630238" cy="612775"/>
          </a:xfrm>
          <a:prstGeom prst="ellipse">
            <a:avLst/>
          </a:prstGeom>
          <a:solidFill>
            <a:srgbClr val="118B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chemeClr val="tx1"/>
              </a:solidFill>
            </a:endParaRPr>
          </a:p>
        </p:txBody>
      </p:sp>
      <p:sp>
        <p:nvSpPr>
          <p:cNvPr id="20488" name="Oval 69"/>
          <p:cNvSpPr>
            <a:spLocks noChangeArrowheads="1"/>
          </p:cNvSpPr>
          <p:nvPr/>
        </p:nvSpPr>
        <p:spPr bwMode="auto">
          <a:xfrm flipH="1">
            <a:off x="5970588" y="5010150"/>
            <a:ext cx="630237" cy="612775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chemeClr val="tx1"/>
              </a:solidFill>
            </a:endParaRPr>
          </a:p>
        </p:txBody>
      </p:sp>
      <p:sp>
        <p:nvSpPr>
          <p:cNvPr id="20489" name="Oval 71"/>
          <p:cNvSpPr>
            <a:spLocks noChangeArrowheads="1"/>
          </p:cNvSpPr>
          <p:nvPr/>
        </p:nvSpPr>
        <p:spPr bwMode="auto">
          <a:xfrm flipH="1">
            <a:off x="6383338" y="4308475"/>
            <a:ext cx="630237" cy="612775"/>
          </a:xfrm>
          <a:prstGeom prst="ellipse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chemeClr val="tx1"/>
              </a:solidFill>
            </a:endParaRPr>
          </a:p>
        </p:txBody>
      </p:sp>
      <p:sp>
        <p:nvSpPr>
          <p:cNvPr id="20490" name="Oval 73"/>
          <p:cNvSpPr>
            <a:spLocks noChangeArrowheads="1"/>
          </p:cNvSpPr>
          <p:nvPr/>
        </p:nvSpPr>
        <p:spPr bwMode="auto">
          <a:xfrm flipH="1">
            <a:off x="7893050" y="5464175"/>
            <a:ext cx="630238" cy="612775"/>
          </a:xfrm>
          <a:prstGeom prst="ellipse">
            <a:avLst/>
          </a:prstGeom>
          <a:solidFill>
            <a:srgbClr val="118B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Distributed Campus</a:t>
            </a:r>
          </a:p>
        </p:txBody>
      </p:sp>
      <p:pic>
        <p:nvPicPr>
          <p:cNvPr id="5" name="Picture 7" descr="open_dc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5" y="4389438"/>
            <a:ext cx="2771775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4375150"/>
            <a:ext cx="210185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9"/>
          <p:cNvSpPr>
            <a:spLocks noChangeArrowheads="1"/>
          </p:cNvSpPr>
          <p:nvPr/>
        </p:nvSpPr>
        <p:spPr bwMode="auto">
          <a:xfrm>
            <a:off x="273050" y="1628775"/>
            <a:ext cx="8101013" cy="1439863"/>
          </a:xfrm>
          <a:prstGeom prst="rect">
            <a:avLst/>
          </a:prstGeom>
          <a:noFill/>
          <a:ln w="19050">
            <a:solidFill>
              <a:srgbClr val="99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chemeClr val="tx1"/>
              </a:solidFill>
            </a:endParaRPr>
          </a:p>
        </p:txBody>
      </p:sp>
      <p:sp>
        <p:nvSpPr>
          <p:cNvPr id="7174" name="Text Box 10"/>
          <p:cNvSpPr txBox="1">
            <a:spLocks noChangeArrowheads="1"/>
          </p:cNvSpPr>
          <p:nvPr/>
        </p:nvSpPr>
        <p:spPr bwMode="auto">
          <a:xfrm>
            <a:off x="325438" y="3544888"/>
            <a:ext cx="411162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>
                <a:solidFill>
                  <a:schemeClr val="tx1"/>
                </a:solidFill>
                <a:latin typeface="Verdana" charset="0"/>
              </a:rPr>
              <a:t>Zentrales DAAD-Projekt seit 2007: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>
                <a:solidFill>
                  <a:schemeClr val="tx1"/>
                </a:solidFill>
                <a:latin typeface="Verdana" charset="0"/>
              </a:rPr>
              <a:t>„erprobtes Betreuungsinstrument“</a:t>
            </a:r>
          </a:p>
        </p:txBody>
      </p:sp>
      <p:sp>
        <p:nvSpPr>
          <p:cNvPr id="7175" name="Rectangle 11"/>
          <p:cNvSpPr>
            <a:spLocks noChangeArrowheads="1"/>
          </p:cNvSpPr>
          <p:nvPr/>
        </p:nvSpPr>
        <p:spPr bwMode="auto">
          <a:xfrm>
            <a:off x="273050" y="3392488"/>
            <a:ext cx="4233863" cy="893762"/>
          </a:xfrm>
          <a:prstGeom prst="rect">
            <a:avLst/>
          </a:prstGeom>
          <a:noFill/>
          <a:ln w="19050">
            <a:solidFill>
              <a:srgbClr val="99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chemeClr val="tx1"/>
              </a:solidFill>
            </a:endParaRPr>
          </a:p>
        </p:txBody>
      </p:sp>
      <p:sp>
        <p:nvSpPr>
          <p:cNvPr id="7176" name="Textfeld 9"/>
          <p:cNvSpPr txBox="1">
            <a:spLocks noChangeArrowheads="1"/>
          </p:cNvSpPr>
          <p:nvPr/>
        </p:nvSpPr>
        <p:spPr bwMode="auto">
          <a:xfrm>
            <a:off x="277813" y="1736725"/>
            <a:ext cx="80962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>
                <a:schemeClr val="hlink"/>
              </a:buClr>
              <a:buSzPct val="70000"/>
              <a:buFont typeface="Verdana" charset="0"/>
              <a:buNone/>
            </a:pPr>
            <a:r>
              <a:rPr lang="de-DE" altLang="de-DE">
                <a:solidFill>
                  <a:schemeClr val="tx1"/>
                </a:solidFill>
              </a:rPr>
              <a:t>Distributed Campus (DC):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>
                <a:schemeClr val="hlink"/>
              </a:buClr>
              <a:buSzPct val="70000"/>
              <a:buFont typeface="Verdana" charset="0"/>
              <a:buNone/>
            </a:pPr>
            <a:r>
              <a:rPr lang="de-DE" altLang="de-DE">
                <a:solidFill>
                  <a:schemeClr val="tx1"/>
                </a:solidFill>
              </a:rPr>
              <a:t>online Coaching Plattform zur effizienten und effektiven Vorbereitung und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>
                <a:schemeClr val="hlink"/>
              </a:buClr>
              <a:buSzPct val="70000"/>
              <a:buFont typeface="Verdana" charset="0"/>
              <a:buNone/>
            </a:pPr>
            <a:r>
              <a:rPr lang="de-DE" altLang="de-DE">
                <a:solidFill>
                  <a:schemeClr val="tx1"/>
                </a:solidFill>
              </a:rPr>
              <a:t>Betreuung internationaler Studierender / Doktoranden / Wissenschaftler  / </a:t>
            </a:r>
            <a:br>
              <a:rPr lang="de-DE" altLang="de-DE">
                <a:solidFill>
                  <a:schemeClr val="tx1"/>
                </a:solidFill>
              </a:rPr>
            </a:br>
            <a:r>
              <a:rPr lang="de-DE" altLang="de-DE">
                <a:solidFill>
                  <a:schemeClr val="tx1"/>
                </a:solidFill>
              </a:rPr>
              <a:t>Dozenten auf den Aufenthalt in Deutschland</a:t>
            </a:r>
          </a:p>
        </p:txBody>
      </p:sp>
      <p:grpSp>
        <p:nvGrpSpPr>
          <p:cNvPr id="11" name="Group 4"/>
          <p:cNvGrpSpPr>
            <a:grpSpLocks/>
          </p:cNvGrpSpPr>
          <p:nvPr/>
        </p:nvGrpSpPr>
        <p:grpSpPr bwMode="auto">
          <a:xfrm>
            <a:off x="0" y="5792788"/>
            <a:ext cx="9144000" cy="612775"/>
            <a:chOff x="0" y="3657"/>
            <a:chExt cx="5760" cy="431"/>
          </a:xfrm>
        </p:grpSpPr>
        <p:sp>
          <p:nvSpPr>
            <p:cNvPr id="7178" name="Rectangle 5"/>
            <p:cNvSpPr>
              <a:spLocks noChangeArrowheads="1"/>
            </p:cNvSpPr>
            <p:nvPr/>
          </p:nvSpPr>
          <p:spPr bwMode="auto">
            <a:xfrm>
              <a:off x="0" y="3657"/>
              <a:ext cx="5760" cy="431"/>
            </a:xfrm>
            <a:prstGeom prst="rect">
              <a:avLst/>
            </a:prstGeom>
            <a:solidFill>
              <a:srgbClr val="118B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0" tIns="90000" rIns="0" bIns="90000"/>
            <a:lstStyle>
              <a:lvl1pPr marL="5334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>
                  <a:schemeClr val="bg1"/>
                </a:buClr>
                <a:buSzPct val="90000"/>
              </a:pPr>
              <a:r>
                <a:rPr lang="de-DE" altLang="de-DE">
                  <a:solidFill>
                    <a:schemeClr val="bg1"/>
                  </a:solidFill>
                </a:rPr>
                <a:t>	 DC ist Individuell konfigurierbar für einzelne Zielgruppen</a:t>
              </a:r>
            </a:p>
          </p:txBody>
        </p:sp>
        <p:sp>
          <p:nvSpPr>
            <p:cNvPr id="7179" name="AutoShape 6"/>
            <p:cNvSpPr>
              <a:spLocks noChangeArrowheads="1"/>
            </p:cNvSpPr>
            <p:nvPr/>
          </p:nvSpPr>
          <p:spPr bwMode="auto">
            <a:xfrm>
              <a:off x="340" y="3742"/>
              <a:ext cx="249" cy="151"/>
            </a:xfrm>
            <a:prstGeom prst="rightArrow">
              <a:avLst>
                <a:gd name="adj1" fmla="val 50000"/>
                <a:gd name="adj2" fmla="val 41225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</a:pPr>
              <a:endParaRPr lang="de-DE" altLang="de-DE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1" descr="moni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13" y="1781175"/>
            <a:ext cx="55499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8" name="Picture 38" descr="scene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538" y="2479675"/>
            <a:ext cx="14636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6" name="Picture 26" descr="szene_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800" y="2479675"/>
            <a:ext cx="146208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4" name="Picture 24" descr="szene_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479675"/>
            <a:ext cx="1462087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Open DC „Studierendenlebenszyklus“</a:t>
            </a:r>
          </a:p>
        </p:txBody>
      </p:sp>
      <p:pic>
        <p:nvPicPr>
          <p:cNvPr id="9223" name="Picture 13" descr="od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981200"/>
            <a:ext cx="33416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3" name="Picture 23" descr="szene_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63" y="3594100"/>
            <a:ext cx="145097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16" descr="welt"/>
          <p:cNvPicPr>
            <a:picLocks noGrp="1" noChangeAspect="1" noChangeArrowheads="1"/>
          </p:cNvPicPr>
          <p:nvPr>
            <p:ph idx="4294967295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4950" y="3121025"/>
            <a:ext cx="1555750" cy="1533525"/>
          </a:xfrm>
        </p:spPr>
      </p:pic>
      <p:pic>
        <p:nvPicPr>
          <p:cNvPr id="5142" name="Picture 22" descr="szene_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2235200"/>
            <a:ext cx="249555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5" name="Picture 25" descr="szene_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075" y="3584575"/>
            <a:ext cx="9969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Picture 27" descr="szene_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3584575"/>
            <a:ext cx="9969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9" name="Text Box 33"/>
          <p:cNvSpPr txBox="1">
            <a:spLocks noChangeArrowheads="1"/>
          </p:cNvSpPr>
          <p:nvPr/>
        </p:nvSpPr>
        <p:spPr bwMode="auto">
          <a:xfrm>
            <a:off x="4803775" y="5643563"/>
            <a:ext cx="139065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>
                <a:solidFill>
                  <a:schemeClr val="bg1"/>
                </a:solidFill>
              </a:rPr>
              <a:t>Institut /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>
                <a:solidFill>
                  <a:schemeClr val="bg1"/>
                </a:solidFill>
              </a:rPr>
              <a:t>Hochschule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144463" y="2698750"/>
            <a:ext cx="23193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chemeClr val="tx1"/>
                </a:solidFill>
              </a:rPr>
              <a:t>Internationale Zielgruppe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1952625" y="3717925"/>
            <a:ext cx="1009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000" b="1">
                <a:solidFill>
                  <a:schemeClr val="bg1"/>
                </a:solidFill>
              </a:rPr>
              <a:t>Registrierung</a:t>
            </a: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4159250" y="37290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000" b="1">
                <a:solidFill>
                  <a:schemeClr val="bg1"/>
                </a:solidFill>
              </a:rPr>
              <a:t>Zulassung</a:t>
            </a: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6057900" y="3719513"/>
            <a:ext cx="7413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000" b="1">
                <a:solidFill>
                  <a:schemeClr val="bg1"/>
                </a:solidFill>
              </a:rPr>
              <a:t>Netzwerk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4" grpId="0"/>
      <p:bldP spid="5155" grpId="0"/>
      <p:bldP spid="5156" grpId="0"/>
      <p:bldP spid="51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DC: Studierendensicht - Timeline</a:t>
            </a:r>
          </a:p>
        </p:txBody>
      </p:sp>
      <p:sp>
        <p:nvSpPr>
          <p:cNvPr id="1126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altLang="de-DE"/>
          </a:p>
        </p:txBody>
      </p:sp>
      <p:pic>
        <p:nvPicPr>
          <p:cNvPr id="11268" name="Picture 2" descr="C:\Users\kvkoe\Desktop\DC_screen_sept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0650"/>
            <a:ext cx="91440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feld 3"/>
          <p:cNvSpPr txBox="1">
            <a:spLocks noChangeArrowheads="1"/>
          </p:cNvSpPr>
          <p:nvPr/>
        </p:nvSpPr>
        <p:spPr bwMode="auto">
          <a:xfrm>
            <a:off x="0" y="4729163"/>
            <a:ext cx="29162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rgbClr val="FF0000"/>
                </a:solidFill>
              </a:rPr>
              <a:t>Timeline mit To-Do‘s: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rgbClr val="FF0000"/>
                </a:solidFill>
              </a:rPr>
              <a:t>Echtzeit-Checkliste mit „Tasks“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rgbClr val="FF0000"/>
                </a:solidFill>
              </a:rPr>
              <a:t>zur strukturierten Adressierung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rgbClr val="FF0000"/>
                </a:solidFill>
              </a:rPr>
              <a:t>der Zielgruppe</a:t>
            </a:r>
          </a:p>
        </p:txBody>
      </p:sp>
      <p:sp>
        <p:nvSpPr>
          <p:cNvPr id="11270" name="Pfeil nach rechts 4"/>
          <p:cNvSpPr>
            <a:spLocks noChangeArrowheads="1"/>
          </p:cNvSpPr>
          <p:nvPr/>
        </p:nvSpPr>
        <p:spPr bwMode="auto">
          <a:xfrm rot="-3570420">
            <a:off x="1609725" y="4114801"/>
            <a:ext cx="841375" cy="196850"/>
          </a:xfrm>
          <a:prstGeom prst="rightArrow">
            <a:avLst>
              <a:gd name="adj1" fmla="val 50000"/>
              <a:gd name="adj2" fmla="val 49826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rgbClr val="FF0000"/>
              </a:solidFill>
            </a:endParaRPr>
          </a:p>
        </p:txBody>
      </p:sp>
      <p:sp>
        <p:nvSpPr>
          <p:cNvPr id="11271" name="Pfeil nach rechts 6"/>
          <p:cNvSpPr>
            <a:spLocks noChangeArrowheads="1"/>
          </p:cNvSpPr>
          <p:nvPr/>
        </p:nvSpPr>
        <p:spPr bwMode="auto">
          <a:xfrm rot="8214065">
            <a:off x="6184900" y="1603375"/>
            <a:ext cx="611188" cy="203200"/>
          </a:xfrm>
          <a:prstGeom prst="rightArrow">
            <a:avLst>
              <a:gd name="adj1" fmla="val 50000"/>
              <a:gd name="adj2" fmla="val 50256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DC: Studierendensicht „Planung“</a:t>
            </a:r>
          </a:p>
        </p:txBody>
      </p:sp>
      <p:sp>
        <p:nvSpPr>
          <p:cNvPr id="12291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altLang="de-DE"/>
          </a:p>
        </p:txBody>
      </p:sp>
      <p:pic>
        <p:nvPicPr>
          <p:cNvPr id="12292" name="Picture 3" descr="C:\Users\kvkoe\Desktop\DC_screen_planu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9700"/>
            <a:ext cx="9155113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feld 7"/>
          <p:cNvSpPr txBox="1">
            <a:spLocks noChangeArrowheads="1"/>
          </p:cNvSpPr>
          <p:nvPr/>
        </p:nvSpPr>
        <p:spPr bwMode="auto">
          <a:xfrm>
            <a:off x="6515100" y="5110163"/>
            <a:ext cx="237648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rgbClr val="FF0000"/>
                </a:solidFill>
              </a:rPr>
              <a:t>To-Do‘s mit Statusangabe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rgbClr val="FF0000"/>
                </a:solidFill>
              </a:rPr>
              <a:t>(transparenter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rgbClr val="FF0000"/>
                </a:solidFill>
              </a:rPr>
              <a:t>Bearbeitungsfortschritt)</a:t>
            </a:r>
          </a:p>
        </p:txBody>
      </p:sp>
      <p:sp>
        <p:nvSpPr>
          <p:cNvPr id="12294" name="Pfeil nach rechts 8"/>
          <p:cNvSpPr>
            <a:spLocks noChangeArrowheads="1"/>
          </p:cNvSpPr>
          <p:nvPr/>
        </p:nvSpPr>
        <p:spPr bwMode="auto">
          <a:xfrm rot="-9417787">
            <a:off x="5694363" y="5230813"/>
            <a:ext cx="841375" cy="196850"/>
          </a:xfrm>
          <a:prstGeom prst="rightArrow">
            <a:avLst>
              <a:gd name="adj1" fmla="val 50000"/>
              <a:gd name="adj2" fmla="val 49826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rgbClr val="FF0000"/>
              </a:solidFill>
            </a:endParaRPr>
          </a:p>
        </p:txBody>
      </p:sp>
      <p:sp>
        <p:nvSpPr>
          <p:cNvPr id="12295" name="Textfeld 9"/>
          <p:cNvSpPr txBox="1">
            <a:spLocks noChangeArrowheads="1"/>
          </p:cNvSpPr>
          <p:nvPr/>
        </p:nvSpPr>
        <p:spPr bwMode="auto">
          <a:xfrm>
            <a:off x="104775" y="4375150"/>
            <a:ext cx="21209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rgbClr val="FF0000"/>
                </a:solidFill>
              </a:rPr>
              <a:t>Zielgruppenpezifische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rgbClr val="FF0000"/>
                </a:solidFill>
              </a:rPr>
              <a:t>„Tasks“  für die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rgbClr val="FF0000"/>
                </a:solidFill>
              </a:rPr>
              <a:t>Vorbereitung und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de-DE" altLang="de-DE" sz="1400" b="1">
                <a:solidFill>
                  <a:srgbClr val="FF0000"/>
                </a:solidFill>
              </a:rPr>
              <a:t>Betreuung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Einsatzszenarien: Zielgruppen</a:t>
            </a:r>
          </a:p>
        </p:txBody>
      </p:sp>
      <p:sp>
        <p:nvSpPr>
          <p:cNvPr id="1331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/>
              <a:t>Zielgruppenadressierung:</a:t>
            </a:r>
          </a:p>
          <a:p>
            <a:pPr lvl="1" eaLnBrk="1" hangingPunct="1">
              <a:buFont typeface="Symbol" charset="2"/>
              <a:buChar char="-"/>
            </a:pPr>
            <a:r>
              <a:rPr lang="de-DE" altLang="de-DE"/>
              <a:t>nach Nationalität</a:t>
            </a:r>
          </a:p>
          <a:p>
            <a:pPr lvl="1" eaLnBrk="1" hangingPunct="1">
              <a:buFont typeface="Symbol" charset="2"/>
              <a:buChar char="-"/>
            </a:pPr>
            <a:r>
              <a:rPr lang="de-DE" altLang="de-DE"/>
              <a:t>nach Programmzugehörigkeit: Austauschprogramm, Stipendienprogramm</a:t>
            </a:r>
          </a:p>
          <a:p>
            <a:pPr lvl="1" eaLnBrk="1" hangingPunct="1">
              <a:buFont typeface="Symbol" charset="2"/>
              <a:buChar char="-"/>
            </a:pPr>
            <a:r>
              <a:rPr lang="de-DE" altLang="de-DE"/>
              <a:t>nach hoher Heterogenität innerhalb eines Programms, z.B. ERASMUS</a:t>
            </a:r>
          </a:p>
          <a:p>
            <a:pPr lvl="1" eaLnBrk="1" hangingPunct="1">
              <a:buFont typeface="Symbol" charset="2"/>
              <a:buChar char="-"/>
            </a:pPr>
            <a:r>
              <a:rPr lang="de-DE" altLang="de-DE"/>
              <a:t>nach Studienfach: BA oder MA</a:t>
            </a:r>
          </a:p>
          <a:p>
            <a:pPr lvl="1" eaLnBrk="1" hangingPunct="1">
              <a:buFont typeface="Symbol" charset="2"/>
              <a:buChar char="-"/>
            </a:pPr>
            <a:r>
              <a:rPr lang="de-DE" altLang="de-DE"/>
              <a:t>nach Phase oder Aufenthalts-/ Studiumdauer, z.B. Studienkolleg für internationale Studierende ohne HZB</a:t>
            </a:r>
          </a:p>
          <a:p>
            <a:pPr lvl="1" eaLnBrk="1" hangingPunct="1">
              <a:buFont typeface="Symbol" charset="2"/>
              <a:buChar char="-"/>
            </a:pPr>
            <a:r>
              <a:rPr lang="de-DE" altLang="de-DE"/>
              <a:t>nach Individualisierungsgrad, z.B. WissenschaftlerInnen</a:t>
            </a:r>
          </a:p>
          <a:p>
            <a:pPr lvl="1" eaLnBrk="1" hangingPunct="1">
              <a:buFont typeface="Symbol" charset="2"/>
              <a:buChar char="-"/>
            </a:pPr>
            <a:r>
              <a:rPr lang="de-DE" altLang="de-DE"/>
              <a:t>(nach „Marketing-Aspekt“)</a:t>
            </a:r>
          </a:p>
          <a:p>
            <a:pPr lvl="1" eaLnBrk="1" hangingPunct="1">
              <a:buFont typeface="Symbol" charset="2"/>
              <a:buChar char="-"/>
            </a:pPr>
            <a:r>
              <a:rPr lang="de-DE" altLang="de-DE"/>
              <a:t>weitere Individualisierung flexibel möglich, z.B. ERASMUS – spanische Studierende</a:t>
            </a:r>
          </a:p>
        </p:txBody>
      </p:sp>
      <p:sp>
        <p:nvSpPr>
          <p:cNvPr id="8196" name="Fußzeilenplatzhalt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250825" y="6629400"/>
            <a:ext cx="5976938" cy="228600"/>
          </a:xfrm>
          <a:prstGeom prst="rect">
            <a:avLst/>
          </a:prstGeom>
          <a:ln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sz="1000" dirty="0" smtClean="0">
              <a:solidFill>
                <a:srgbClr val="5F5F5F"/>
              </a:solidFill>
              <a:ea typeface="+mn-ea"/>
              <a:cs typeface="+mn-cs"/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5792788"/>
            <a:ext cx="9144000" cy="612775"/>
            <a:chOff x="0" y="3657"/>
            <a:chExt cx="5760" cy="431"/>
          </a:xfrm>
        </p:grpSpPr>
        <p:sp>
          <p:nvSpPr>
            <p:cNvPr id="13321" name="Rectangle 17"/>
            <p:cNvSpPr>
              <a:spLocks noChangeArrowheads="1"/>
            </p:cNvSpPr>
            <p:nvPr/>
          </p:nvSpPr>
          <p:spPr bwMode="auto">
            <a:xfrm>
              <a:off x="0" y="3657"/>
              <a:ext cx="5760" cy="431"/>
            </a:xfrm>
            <a:prstGeom prst="rect">
              <a:avLst/>
            </a:prstGeom>
            <a:solidFill>
              <a:srgbClr val="118B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0" tIns="90000" rIns="0" bIns="90000"/>
            <a:lstStyle>
              <a:lvl1pPr marL="5334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>
                  <a:schemeClr val="bg1"/>
                </a:buClr>
                <a:buSzPct val="90000"/>
              </a:pPr>
              <a:r>
                <a:rPr lang="de-DE" altLang="de-DE">
                  <a:solidFill>
                    <a:schemeClr val="bg2"/>
                  </a:solidFill>
                </a:rPr>
                <a:t>	 </a:t>
              </a:r>
              <a:r>
                <a:rPr lang="de-DE" altLang="de-DE">
                  <a:solidFill>
                    <a:schemeClr val="bg1"/>
                  </a:solidFill>
                </a:rPr>
                <a:t>Adressierung der Zielgruppen soll die Vorbereitung / „Betreuung“ auf Seiten der Fachbereiche / Verwaltung optimieren!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>
                  <a:schemeClr val="bg1"/>
                </a:buClr>
                <a:buSzPct val="90000"/>
              </a:pPr>
              <a:endParaRPr lang="de-DE" altLang="de-DE">
                <a:solidFill>
                  <a:schemeClr val="bg1"/>
                </a:solidFill>
              </a:endParaRPr>
            </a:p>
          </p:txBody>
        </p:sp>
        <p:sp>
          <p:nvSpPr>
            <p:cNvPr id="13322" name="AutoShape 18"/>
            <p:cNvSpPr>
              <a:spLocks noChangeArrowheads="1"/>
            </p:cNvSpPr>
            <p:nvPr/>
          </p:nvSpPr>
          <p:spPr bwMode="auto">
            <a:xfrm>
              <a:off x="340" y="3742"/>
              <a:ext cx="249" cy="151"/>
            </a:xfrm>
            <a:prstGeom prst="rightArrow">
              <a:avLst>
                <a:gd name="adj1" fmla="val 50000"/>
                <a:gd name="adj2" fmla="val 41225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defRPr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>
                <a:lnSpc>
                  <a:spcPct val="102000"/>
                </a:lnSpc>
                <a:spcBef>
                  <a:spcPts val="500"/>
                </a:spcBef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02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Char char="-"/>
                <a:defRPr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</a:pPr>
              <a:endParaRPr lang="de-DE" altLang="de-DE">
                <a:solidFill>
                  <a:schemeClr val="tx1"/>
                </a:solidFill>
              </a:endParaRPr>
            </a:p>
          </p:txBody>
        </p:sp>
      </p:grpSp>
      <p:sp>
        <p:nvSpPr>
          <p:cNvPr id="13318" name="Oval 69"/>
          <p:cNvSpPr>
            <a:spLocks noChangeArrowheads="1"/>
          </p:cNvSpPr>
          <p:nvPr/>
        </p:nvSpPr>
        <p:spPr bwMode="auto">
          <a:xfrm flipH="1">
            <a:off x="7964488" y="2646363"/>
            <a:ext cx="631825" cy="612775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chemeClr val="tx1"/>
              </a:solidFill>
            </a:endParaRPr>
          </a:p>
        </p:txBody>
      </p:sp>
      <p:sp>
        <p:nvSpPr>
          <p:cNvPr id="13319" name="Oval 71"/>
          <p:cNvSpPr>
            <a:spLocks noChangeArrowheads="1"/>
          </p:cNvSpPr>
          <p:nvPr/>
        </p:nvSpPr>
        <p:spPr bwMode="auto">
          <a:xfrm flipH="1">
            <a:off x="7974013" y="4864100"/>
            <a:ext cx="630237" cy="612775"/>
          </a:xfrm>
          <a:prstGeom prst="ellipse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chemeClr val="tx1"/>
              </a:solidFill>
            </a:endParaRPr>
          </a:p>
        </p:txBody>
      </p:sp>
      <p:sp>
        <p:nvSpPr>
          <p:cNvPr id="13320" name="Oval 73"/>
          <p:cNvSpPr>
            <a:spLocks noChangeArrowheads="1"/>
          </p:cNvSpPr>
          <p:nvPr/>
        </p:nvSpPr>
        <p:spPr bwMode="auto">
          <a:xfrm flipH="1">
            <a:off x="7234238" y="3932238"/>
            <a:ext cx="630237" cy="612775"/>
          </a:xfrm>
          <a:prstGeom prst="ellipse">
            <a:avLst/>
          </a:prstGeom>
          <a:solidFill>
            <a:srgbClr val="118B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defRPr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lnSpc>
                <a:spcPct val="102000"/>
              </a:lnSpc>
              <a:spcBef>
                <a:spcPts val="500"/>
              </a:spcBef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Char char="-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</a:pPr>
            <a:endParaRPr lang="de-DE" altLang="de-DE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Einsatzszenarien: zeitliche Einordnung 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250825" y="1619250"/>
          <a:ext cx="8642350" cy="4029075"/>
        </p:xfrm>
        <a:graphic>
          <a:graphicData uri="http://schemas.openxmlformats.org/drawingml/2006/table">
            <a:tbl>
              <a:tblPr/>
              <a:tblGrid>
                <a:gridCol w="2881313"/>
                <a:gridCol w="2879725"/>
                <a:gridCol w="2881312"/>
              </a:tblGrid>
              <a:tr h="371475">
                <a:tc>
                  <a:txBody>
                    <a:bodyPr/>
                    <a:lstStyle>
                      <a:lvl1pPr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Vor…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Während…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A85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Nach…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657600">
                <a:tc>
                  <a:txBody>
                    <a:bodyPr/>
                    <a:lstStyle>
                      <a:lvl1pPr marL="285750" indent="-28575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Kulturelle Eingangsphase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Communities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Bewerbung Studiengang (BA/MA)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Bewerbung Stipendium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Information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Begleitender Deutschkurs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Akademischer Einstieg (Fachbereich)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Praktikum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de-DE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CCB"/>
                    </a:solidFill>
                  </a:tcPr>
                </a:tc>
                <a:tc>
                  <a:txBody>
                    <a:bodyPr/>
                    <a:lstStyle>
                      <a:lvl1pPr marL="285750" indent="-28575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Interkulturelle Begleitung der Zielgruppe / Communities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Betreuung im Studiengang / Programm / Praktikum (fachlich, sprachlich…)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Studentische Initiativen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de-DE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CCB"/>
                    </a:solidFill>
                  </a:tcPr>
                </a:tc>
                <a:tc>
                  <a:txBody>
                    <a:bodyPr/>
                    <a:lstStyle>
                      <a:lvl1pPr marL="285750" indent="-28575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102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02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defRPr sz="1600">
                          <a:solidFill>
                            <a:srgbClr val="000000"/>
                          </a:solidFill>
                          <a:latin typeface="Arial" charset="0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Alumni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Kulturelle Communities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Career Service / Berufseinstieg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 </a:t>
                      </a: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Wingdings" charset="2"/>
                        </a:rPr>
                        <a:t> MA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Wingdings" charset="2"/>
                        </a:rPr>
                        <a:t>MA  Promotion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de-DE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Wingdings" charset="2"/>
                        </a:rPr>
                        <a:t>WissenschaftlerInnen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de-DE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CC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Open DC Einsatzszenarien: Beispiele I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b="1">
                <a:solidFill>
                  <a:srgbClr val="00B0F0"/>
                </a:solidFill>
              </a:rPr>
              <a:t>Distributed Campus (FU): </a:t>
            </a:r>
            <a:r>
              <a:rPr lang="de-DE" altLang="de-DE"/>
              <a:t>FU-Exchange, Masterprogramme, FBs, Direktaustauschprogramme…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UPrepare (U Potsdam): </a:t>
            </a:r>
            <a:r>
              <a:rPr lang="de-DE" altLang="de-DE"/>
              <a:t>Incoming, Outgoing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Intercampus (U Jena): </a:t>
            </a:r>
            <a:r>
              <a:rPr lang="de-DE" altLang="de-DE"/>
              <a:t>international scholars, Studium mit Abschluss…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Newcomer Portal/kompass (U Bremen): </a:t>
            </a:r>
            <a:r>
              <a:rPr lang="de-DE" altLang="de-DE"/>
              <a:t>Exchange Students Incomings, Guest Researcher, kompass, Preparation Studies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TUM Welcome Guide (TU München): </a:t>
            </a:r>
            <a:r>
              <a:rPr lang="de-DE" altLang="de-DE"/>
              <a:t>Internationale Studierende (regular students)… 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JoGuGATE (U Mainz): </a:t>
            </a:r>
            <a:r>
              <a:rPr lang="de-DE" altLang="de-DE"/>
              <a:t>DAAD, ERASMUS Incomings, Master DaF, Sommerkurs, SPP, Studienkolleg, Welcome Center…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Jacobsportal Bremen (Jacobs U Bremen): </a:t>
            </a:r>
            <a:r>
              <a:rPr lang="de-DE" altLang="de-DE"/>
              <a:t>Exchange Students, Foundation Year, Master's Students, PhD Students, Undergraduates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Open DC Einsatzszenarien: Beispiele II</a:t>
            </a:r>
          </a:p>
        </p:txBody>
      </p:sp>
      <p:sp>
        <p:nvSpPr>
          <p:cNvPr id="1843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b="1">
                <a:solidFill>
                  <a:srgbClr val="00B0F0"/>
                </a:solidFill>
              </a:rPr>
              <a:t>Uni Köln International (U Köln): </a:t>
            </a:r>
            <a:r>
              <a:rPr lang="de-DE" altLang="de-DE"/>
              <a:t>IO intern, Studienstart International HuMF, Studienstart International Jura, Studienstart International MathNat, Studienstart International Medizin/Zahnmedizin…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BTU-Intercoach (BTU Cottbus-Senftenberg): </a:t>
            </a:r>
            <a:r>
              <a:rPr lang="de-DE" altLang="de-DE"/>
              <a:t>DSH-Kurs, International_BTU_Alumni_Network, International_Student_Newsletter…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StudyApp (HS Bremen): </a:t>
            </a:r>
            <a:r>
              <a:rPr lang="de-DE" altLang="de-DE"/>
              <a:t>Bachelor Exchange Students, International Graduate Center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Interpilot (HS Anhalt): </a:t>
            </a:r>
            <a:r>
              <a:rPr lang="de-DE" altLang="de-DE"/>
              <a:t>Buddy Building HS Anhalt…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International Guide (U Hamburg): </a:t>
            </a:r>
            <a:r>
              <a:rPr lang="de-DE" altLang="de-DE"/>
              <a:t>Internationale Bewerbungen (Bachelor, Staatsexamen), Studientstart nach Semesterbeginn…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UniKassel (U Kassel): </a:t>
            </a:r>
            <a:r>
              <a:rPr lang="de-DE" altLang="de-DE"/>
              <a:t>guest scientist, IFBC, MSc Economic Behaviour and Governance, New Passage to India (Income)…</a:t>
            </a:r>
          </a:p>
          <a:p>
            <a:r>
              <a:rPr lang="de-DE" altLang="de-DE" b="1">
                <a:solidFill>
                  <a:srgbClr val="00B0F0"/>
                </a:solidFill>
              </a:rPr>
              <a:t>Pfiffikus (U Hamburg): </a:t>
            </a:r>
            <a:r>
              <a:rPr lang="de-DE" altLang="de-DE"/>
              <a:t>Deutschlandstipendium-Bewerberinnen, Deutschlandstipendium-Geförderte…</a:t>
            </a:r>
          </a:p>
          <a:p>
            <a:r>
              <a:rPr lang="de-DE" altLang="de-DE"/>
              <a:t>Siehe auch: </a:t>
            </a:r>
            <a:r>
              <a:rPr lang="de-DE" altLang="de-DE">
                <a:hlinkClick r:id="rId2"/>
              </a:rPr>
              <a:t>http://opendc.distributed-campus.org/</a:t>
            </a:r>
            <a:r>
              <a:rPr lang="de-DE" altLang="de-DE"/>
              <a:t> 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Jacobs_WS_Dez_2011">
  <a:themeElements>
    <a:clrScheme name="FU_Standard-Vorlage_B 1">
      <a:dk1>
        <a:srgbClr val="333333"/>
      </a:dk1>
      <a:lt1>
        <a:srgbClr val="FFFFFF"/>
      </a:lt1>
      <a:dk2>
        <a:srgbClr val="003366"/>
      </a:dk2>
      <a:lt2>
        <a:srgbClr val="808080"/>
      </a:lt2>
      <a:accent1>
        <a:srgbClr val="CCD6E0"/>
      </a:accent1>
      <a:accent2>
        <a:srgbClr val="99CC00"/>
      </a:accent2>
      <a:accent3>
        <a:srgbClr val="FFFFFF"/>
      </a:accent3>
      <a:accent4>
        <a:srgbClr val="2A2A2A"/>
      </a:accent4>
      <a:accent5>
        <a:srgbClr val="E2E8ED"/>
      </a:accent5>
      <a:accent6>
        <a:srgbClr val="8AB900"/>
      </a:accent6>
      <a:hlink>
        <a:srgbClr val="0066CC"/>
      </a:hlink>
      <a:folHlink>
        <a:srgbClr val="003366"/>
      </a:folHlink>
    </a:clrScheme>
    <a:fontScheme name="PPT_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_Vorlage 1">
        <a:dk1>
          <a:srgbClr val="333333"/>
        </a:dk1>
        <a:lt1>
          <a:srgbClr val="FFFFFF"/>
        </a:lt1>
        <a:dk2>
          <a:srgbClr val="969696"/>
        </a:dk2>
        <a:lt2>
          <a:srgbClr val="FFFFFF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_Vorlage 2">
        <a:dk1>
          <a:srgbClr val="333333"/>
        </a:dk1>
        <a:lt1>
          <a:srgbClr val="FFFFFF"/>
        </a:lt1>
        <a:dk2>
          <a:srgbClr val="969696"/>
        </a:dk2>
        <a:lt2>
          <a:srgbClr val="0066CC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_Standard-Vorlage_B 1">
        <a:dk1>
          <a:srgbClr val="333333"/>
        </a:dk1>
        <a:lt1>
          <a:srgbClr val="FFFFFF"/>
        </a:lt1>
        <a:dk2>
          <a:srgbClr val="003366"/>
        </a:dk2>
        <a:lt2>
          <a:srgbClr val="808080"/>
        </a:lt2>
        <a:accent1>
          <a:srgbClr val="CCD6E0"/>
        </a:accent1>
        <a:accent2>
          <a:srgbClr val="99CC00"/>
        </a:accent2>
        <a:accent3>
          <a:srgbClr val="FFFFFF"/>
        </a:accent3>
        <a:accent4>
          <a:srgbClr val="2A2A2A"/>
        </a:accent4>
        <a:accent5>
          <a:srgbClr val="E2E8ED"/>
        </a:accent5>
        <a:accent6>
          <a:srgbClr val="8AB900"/>
        </a:accent6>
        <a:hlink>
          <a:srgbClr val="0066CC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Jacobs_WS_Dez_2011</Template>
  <TotalTime>0</TotalTime>
  <Words>561</Words>
  <Application>Microsoft Macintosh PowerPoint</Application>
  <PresentationFormat>On-screen Show (4:3)</PresentationFormat>
  <Paragraphs>105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Verdana</vt:lpstr>
      <vt:lpstr>Times New Roman</vt:lpstr>
      <vt:lpstr>Symbol</vt:lpstr>
      <vt:lpstr>Wingdings</vt:lpstr>
      <vt:lpstr>Jacobs_WS_Dez_2011</vt:lpstr>
      <vt:lpstr>Workshop-Reihe „Blended Learning in Masterstudiengängen“ (Mai 2015)  Online Vorbereitung und Betreuung internationaler Studierender mit „Distributed Campus“ - Praxisbeispiele aus dem Umgang mit nationaler bzw. „Herkunfts-“Heterogenität</vt:lpstr>
      <vt:lpstr>Distributed Campus</vt:lpstr>
      <vt:lpstr>Open DC „Studierendenlebenszyklus“</vt:lpstr>
      <vt:lpstr>DC: Studierendensicht - Timeline</vt:lpstr>
      <vt:lpstr>DC: Studierendensicht „Planung“</vt:lpstr>
      <vt:lpstr>Einsatzszenarien: Zielgruppen</vt:lpstr>
      <vt:lpstr>Einsatzszenarien: zeitliche Einordnung </vt:lpstr>
      <vt:lpstr>Open DC Einsatzszenarien: Beispiele I</vt:lpstr>
      <vt:lpstr>Open DC Einsatzszenarien: Beispiele II</vt:lpstr>
      <vt:lpstr>Auszeichnungen</vt:lpstr>
      <vt:lpstr>Vielen Dank!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Jacobs Portal: Evaluation &amp; Sustainability</dc:title>
  <dc:creator>Karoline von Köckritz</dc:creator>
  <dc:description>Version 0.9, 10.11.2005</dc:description>
  <cp:lastModifiedBy>Lyubomir V. Zhivkov</cp:lastModifiedBy>
  <cp:revision>79</cp:revision>
  <cp:lastPrinted>2012-05-09T08:59:46Z</cp:lastPrinted>
  <dcterms:created xsi:type="dcterms:W3CDTF">2011-11-28T10:13:04Z</dcterms:created>
  <dcterms:modified xsi:type="dcterms:W3CDTF">2016-05-24T09:14:50Z</dcterms:modified>
</cp:coreProperties>
</file>